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0" d="100"/>
          <a:sy n="70" d="100"/>
        </p:scale>
        <p:origin x="38" y="-3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E5BE5-21CE-415B-B462-ADAB4BB1394C}" type="datetimeFigureOut">
              <a:rPr lang="it-IT" smtClean="0"/>
              <a:t>30/04/2022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97A7C2-7ADE-47E1-866E-971B6A3F3D0D}" type="slidenum">
              <a:rPr lang="it-IT" smtClean="0"/>
              <a:t>‹N›</a:t>
            </a:fld>
            <a:endParaRPr lang="it-IT"/>
          </a:p>
        </p:txBody>
      </p:sp>
    </p:spTree>
    <p:extLst>
      <p:ext uri="{BB962C8B-B14F-4D97-AF65-F5344CB8AC3E}">
        <p14:creationId xmlns:p14="http://schemas.microsoft.com/office/powerpoint/2010/main" val="2977812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D97A7C2-7ADE-47E1-866E-971B6A3F3D0D}" type="slidenum">
              <a:rPr lang="it-IT" smtClean="0"/>
              <a:t>2</a:t>
            </a:fld>
            <a:endParaRPr lang="it-IT"/>
          </a:p>
        </p:txBody>
      </p:sp>
    </p:spTree>
    <p:extLst>
      <p:ext uri="{BB962C8B-B14F-4D97-AF65-F5344CB8AC3E}">
        <p14:creationId xmlns:p14="http://schemas.microsoft.com/office/powerpoint/2010/main" val="330549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8F1168DF-D16C-4FD2-9D5D-3F6029027CB5}" type="datetimeFigureOut">
              <a:rPr lang="it-IT" smtClean="0"/>
              <a:t>30/04/2022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D1CDDB0-0E0D-4E69-A8AC-64E432A27DA4}"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3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F1168DF-D16C-4FD2-9D5D-3F6029027CB5}" type="datetimeFigureOut">
              <a:rPr lang="it-IT" smtClean="0"/>
              <a:t>30/04/2022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D1CDDB0-0E0D-4E69-A8AC-64E432A27DA4}" type="slidenum">
              <a:rPr lang="it-IT" smtClean="0"/>
              <a:t>‹N›</a:t>
            </a:fld>
            <a:endParaRPr lang="it-IT"/>
          </a:p>
        </p:txBody>
      </p:sp>
    </p:spTree>
    <p:extLst>
      <p:ext uri="{BB962C8B-B14F-4D97-AF65-F5344CB8AC3E}">
        <p14:creationId xmlns:p14="http://schemas.microsoft.com/office/powerpoint/2010/main" val="119223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F1168DF-D16C-4FD2-9D5D-3F6029027CB5}" type="datetimeFigureOut">
              <a:rPr lang="it-IT" smtClean="0"/>
              <a:t>30/04/2022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D1CDDB0-0E0D-4E69-A8AC-64E432A27DA4}" type="slidenum">
              <a:rPr lang="it-IT" smtClean="0"/>
              <a:t>‹N›</a:t>
            </a:fld>
            <a:endParaRPr lang="it-IT"/>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4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F1168DF-D16C-4FD2-9D5D-3F6029027CB5}" type="datetimeFigureOut">
              <a:rPr lang="it-IT" smtClean="0"/>
              <a:t>30/04/2022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D1CDDB0-0E0D-4E69-A8AC-64E432A27DA4}" type="slidenum">
              <a:rPr lang="it-IT" smtClean="0"/>
              <a:t>‹N›</a:t>
            </a:fld>
            <a:endParaRPr lang="it-IT"/>
          </a:p>
        </p:txBody>
      </p:sp>
    </p:spTree>
    <p:extLst>
      <p:ext uri="{BB962C8B-B14F-4D97-AF65-F5344CB8AC3E}">
        <p14:creationId xmlns:p14="http://schemas.microsoft.com/office/powerpoint/2010/main" val="4096423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F1168DF-D16C-4FD2-9D5D-3F6029027CB5}" type="datetimeFigureOut">
              <a:rPr lang="it-IT" smtClean="0"/>
              <a:t>30/04/2022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D1CDDB0-0E0D-4E69-A8AC-64E432A27DA4}"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629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8F1168DF-D16C-4FD2-9D5D-3F6029027CB5}" type="datetimeFigureOut">
              <a:rPr lang="it-IT" smtClean="0"/>
              <a:t>30/04/2022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D1CDDB0-0E0D-4E69-A8AC-64E432A27DA4}" type="slidenum">
              <a:rPr lang="it-IT" smtClean="0"/>
              <a:t>‹N›</a:t>
            </a:fld>
            <a:endParaRPr lang="it-IT"/>
          </a:p>
        </p:txBody>
      </p:sp>
    </p:spTree>
    <p:extLst>
      <p:ext uri="{BB962C8B-B14F-4D97-AF65-F5344CB8AC3E}">
        <p14:creationId xmlns:p14="http://schemas.microsoft.com/office/powerpoint/2010/main" val="45272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8F1168DF-D16C-4FD2-9D5D-3F6029027CB5}" type="datetimeFigureOut">
              <a:rPr lang="it-IT" smtClean="0"/>
              <a:t>30/04/2022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3D1CDDB0-0E0D-4E69-A8AC-64E432A27DA4}" type="slidenum">
              <a:rPr lang="it-IT" smtClean="0"/>
              <a:t>‹N›</a:t>
            </a:fld>
            <a:endParaRPr lang="it-IT"/>
          </a:p>
        </p:txBody>
      </p:sp>
    </p:spTree>
    <p:extLst>
      <p:ext uri="{BB962C8B-B14F-4D97-AF65-F5344CB8AC3E}">
        <p14:creationId xmlns:p14="http://schemas.microsoft.com/office/powerpoint/2010/main" val="60005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F1168DF-D16C-4FD2-9D5D-3F6029027CB5}" type="datetimeFigureOut">
              <a:rPr lang="it-IT" smtClean="0"/>
              <a:t>30/04/2022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3D1CDDB0-0E0D-4E69-A8AC-64E432A27DA4}" type="slidenum">
              <a:rPr lang="it-IT" smtClean="0"/>
              <a:t>‹N›</a:t>
            </a:fld>
            <a:endParaRPr lang="it-IT"/>
          </a:p>
        </p:txBody>
      </p:sp>
    </p:spTree>
    <p:extLst>
      <p:ext uri="{BB962C8B-B14F-4D97-AF65-F5344CB8AC3E}">
        <p14:creationId xmlns:p14="http://schemas.microsoft.com/office/powerpoint/2010/main" val="2983360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1168DF-D16C-4FD2-9D5D-3F6029027CB5}" type="datetimeFigureOut">
              <a:rPr lang="it-IT" smtClean="0"/>
              <a:t>30/04/2022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3D1CDDB0-0E0D-4E69-A8AC-64E432A27DA4}" type="slidenum">
              <a:rPr lang="it-IT" smtClean="0"/>
              <a:t>‹N›</a:t>
            </a:fld>
            <a:endParaRPr lang="it-IT"/>
          </a:p>
        </p:txBody>
      </p:sp>
    </p:spTree>
    <p:extLst>
      <p:ext uri="{BB962C8B-B14F-4D97-AF65-F5344CB8AC3E}">
        <p14:creationId xmlns:p14="http://schemas.microsoft.com/office/powerpoint/2010/main" val="394807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F1168DF-D16C-4FD2-9D5D-3F6029027CB5}" type="datetimeFigureOut">
              <a:rPr lang="it-IT" smtClean="0"/>
              <a:t>30/04/2022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D1CDDB0-0E0D-4E69-A8AC-64E432A27DA4}" type="slidenum">
              <a:rPr lang="it-IT" smtClean="0"/>
              <a:t>‹N›</a:t>
            </a:fld>
            <a:endParaRPr lang="it-IT"/>
          </a:p>
        </p:txBody>
      </p:sp>
    </p:spTree>
    <p:extLst>
      <p:ext uri="{BB962C8B-B14F-4D97-AF65-F5344CB8AC3E}">
        <p14:creationId xmlns:p14="http://schemas.microsoft.com/office/powerpoint/2010/main" val="2726339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F1168DF-D16C-4FD2-9D5D-3F6029027CB5}" type="datetimeFigureOut">
              <a:rPr lang="it-IT" smtClean="0"/>
              <a:t>30/04/2022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D1CDDB0-0E0D-4E69-A8AC-64E432A27DA4}"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21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F1168DF-D16C-4FD2-9D5D-3F6029027CB5}" type="datetimeFigureOut">
              <a:rPr lang="it-IT" smtClean="0"/>
              <a:t>30/04/2022</a:t>
            </a:fld>
            <a:endParaRPr lang="it-IT"/>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it-IT"/>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D1CDDB0-0E0D-4E69-A8AC-64E432A27DA4}" type="slidenum">
              <a:rPr lang="it-IT" smtClean="0"/>
              <a:t>‹N›</a:t>
            </a:fld>
            <a:endParaRPr lang="it-IT"/>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9612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D1058DB-0045-4D61-842D-C1D189BAEF28}"/>
              </a:ext>
            </a:extLst>
          </p:cNvPr>
          <p:cNvSpPr>
            <a:spLocks noGrp="1"/>
          </p:cNvSpPr>
          <p:nvPr>
            <p:ph type="ctrTitle"/>
          </p:nvPr>
        </p:nvSpPr>
        <p:spPr>
          <a:xfrm>
            <a:off x="4713224" y="1105351"/>
            <a:ext cx="6353967" cy="3023981"/>
          </a:xfrm>
        </p:spPr>
        <p:txBody>
          <a:bodyPr anchor="b">
            <a:normAutofit/>
          </a:bodyPr>
          <a:lstStyle/>
          <a:p>
            <a:pPr algn="l"/>
            <a:r>
              <a:rPr lang="it-IT" sz="4800" dirty="0">
                <a:solidFill>
                  <a:srgbClr val="FFFFFF"/>
                </a:solidFill>
              </a:rPr>
              <a:t>Mhw3 api </a:t>
            </a:r>
            <a:r>
              <a:rPr lang="it-IT" sz="4800" dirty="0" err="1">
                <a:solidFill>
                  <a:srgbClr val="FFFFFF"/>
                </a:solidFill>
              </a:rPr>
              <a:t>rest</a:t>
            </a:r>
            <a:br>
              <a:rPr lang="it-IT" sz="4800" dirty="0">
                <a:solidFill>
                  <a:srgbClr val="FFFFFF"/>
                </a:solidFill>
              </a:rPr>
            </a:br>
            <a:r>
              <a:rPr lang="it-IT" sz="3000" dirty="0">
                <a:solidFill>
                  <a:srgbClr val="FFFFFF"/>
                </a:solidFill>
              </a:rPr>
              <a:t>modifica mhw1</a:t>
            </a:r>
            <a:br>
              <a:rPr lang="it-IT" sz="3000" dirty="0">
                <a:solidFill>
                  <a:srgbClr val="FFFFFF"/>
                </a:solidFill>
              </a:rPr>
            </a:br>
            <a:r>
              <a:rPr lang="it-IT" sz="3000" dirty="0">
                <a:solidFill>
                  <a:srgbClr val="FFFFFF"/>
                </a:solidFill>
              </a:rPr>
              <a:t>tema cinema</a:t>
            </a:r>
          </a:p>
        </p:txBody>
      </p:sp>
      <p:sp>
        <p:nvSpPr>
          <p:cNvPr id="3" name="Sottotitolo 2">
            <a:extLst>
              <a:ext uri="{FF2B5EF4-FFF2-40B4-BE49-F238E27FC236}">
                <a16:creationId xmlns:a16="http://schemas.microsoft.com/office/drawing/2014/main" id="{CF6F1CE7-6F68-4B4A-9110-CFAE1B9C9155}"/>
              </a:ext>
            </a:extLst>
          </p:cNvPr>
          <p:cNvSpPr>
            <a:spLocks noGrp="1"/>
          </p:cNvSpPr>
          <p:nvPr>
            <p:ph type="subTitle" idx="1"/>
          </p:nvPr>
        </p:nvSpPr>
        <p:spPr>
          <a:xfrm>
            <a:off x="4713224" y="4297556"/>
            <a:ext cx="6353968" cy="1433391"/>
          </a:xfrm>
        </p:spPr>
        <p:txBody>
          <a:bodyPr anchor="t">
            <a:normAutofit/>
          </a:bodyPr>
          <a:lstStyle/>
          <a:p>
            <a:r>
              <a:rPr lang="it-IT" dirty="0">
                <a:solidFill>
                  <a:srgbClr val="FFFFFF"/>
                </a:solidFill>
              </a:rPr>
              <a:t>Giovanni Cascone</a:t>
            </a:r>
          </a:p>
        </p:txBody>
      </p:sp>
      <p:cxnSp>
        <p:nvCxnSpPr>
          <p:cNvPr id="14" name="Straight Connector 13">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193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0553EA4-DFE1-4299-B01E-EE55D2E2E361}"/>
              </a:ext>
            </a:extLst>
          </p:cNvPr>
          <p:cNvSpPr>
            <a:spLocks noGrp="1"/>
          </p:cNvSpPr>
          <p:nvPr>
            <p:ph type="title"/>
          </p:nvPr>
        </p:nvSpPr>
        <p:spPr>
          <a:xfrm>
            <a:off x="-283028" y="804333"/>
            <a:ext cx="3767965" cy="5249334"/>
          </a:xfrm>
        </p:spPr>
        <p:txBody>
          <a:bodyPr>
            <a:normAutofit/>
          </a:bodyPr>
          <a:lstStyle/>
          <a:p>
            <a:pPr algn="r"/>
            <a:r>
              <a:rPr lang="it-IT" sz="4000" dirty="0">
                <a:solidFill>
                  <a:srgbClr val="FFFFFF"/>
                </a:solidFill>
              </a:rPr>
              <a:t>Api </a:t>
            </a:r>
            <a:r>
              <a:rPr lang="it-IT" sz="4000" dirty="0" err="1">
                <a:solidFill>
                  <a:srgbClr val="FFFFFF"/>
                </a:solidFill>
              </a:rPr>
              <a:t>rest</a:t>
            </a:r>
            <a:br>
              <a:rPr lang="it-IT" dirty="0">
                <a:solidFill>
                  <a:srgbClr val="FFFFFF"/>
                </a:solidFill>
              </a:rPr>
            </a:br>
            <a:br>
              <a:rPr lang="it-IT" dirty="0">
                <a:solidFill>
                  <a:srgbClr val="FFFFFF"/>
                </a:solidFill>
              </a:rPr>
            </a:br>
            <a:r>
              <a:rPr lang="it-IT" dirty="0">
                <a:solidFill>
                  <a:srgbClr val="FFFFFF"/>
                </a:solidFill>
              </a:rPr>
              <a:t>ricerca copertine film</a:t>
            </a:r>
            <a:br>
              <a:rPr lang="it-IT" dirty="0">
                <a:solidFill>
                  <a:srgbClr val="FFFFFF"/>
                </a:solidFill>
              </a:rPr>
            </a:br>
            <a:br>
              <a:rPr lang="it-IT" dirty="0">
                <a:solidFill>
                  <a:srgbClr val="FFFFFF"/>
                </a:solidFill>
              </a:rPr>
            </a:br>
            <a:r>
              <a:rPr lang="it-IT" sz="4000" dirty="0">
                <a:solidFill>
                  <a:srgbClr val="FFFFFF"/>
                </a:solidFill>
              </a:rPr>
              <a:t>autenticazione tramite api key</a:t>
            </a:r>
          </a:p>
        </p:txBody>
      </p:sp>
      <p:pic>
        <p:nvPicPr>
          <p:cNvPr id="5" name="Segnaposto contenuto 4" descr="Immagine che contiene testo, diverso, colorato, screenshot&#10;&#10;Descrizione generata automaticamente">
            <a:extLst>
              <a:ext uri="{FF2B5EF4-FFF2-40B4-BE49-F238E27FC236}">
                <a16:creationId xmlns:a16="http://schemas.microsoft.com/office/drawing/2014/main" id="{F3C12117-02CF-4F9A-B8C5-57710E4B10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6377" y="153133"/>
            <a:ext cx="4271441" cy="6634110"/>
          </a:xfrm>
        </p:spPr>
      </p:pic>
      <p:cxnSp>
        <p:nvCxnSpPr>
          <p:cNvPr id="11" name="Connettore 2 10">
            <a:extLst>
              <a:ext uri="{FF2B5EF4-FFF2-40B4-BE49-F238E27FC236}">
                <a16:creationId xmlns:a16="http://schemas.microsoft.com/office/drawing/2014/main" id="{1745BC01-15FA-4C92-B675-B03024A6C46C}"/>
              </a:ext>
            </a:extLst>
          </p:cNvPr>
          <p:cNvCxnSpPr>
            <a:cxnSpLocks/>
          </p:cNvCxnSpPr>
          <p:nvPr/>
        </p:nvCxnSpPr>
        <p:spPr>
          <a:xfrm flipH="1">
            <a:off x="6487103" y="469175"/>
            <a:ext cx="145946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B5641079-838E-4DE7-AD35-D828D7E34D0C}"/>
              </a:ext>
            </a:extLst>
          </p:cNvPr>
          <p:cNvCxnSpPr>
            <a:cxnSpLocks/>
          </p:cNvCxnSpPr>
          <p:nvPr/>
        </p:nvCxnSpPr>
        <p:spPr>
          <a:xfrm flipH="1">
            <a:off x="6957366" y="2775857"/>
            <a:ext cx="890452" cy="69433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DAB483BF-1176-4A8C-A177-A0CBF7AF07AB}"/>
              </a:ext>
            </a:extLst>
          </p:cNvPr>
          <p:cNvSpPr txBox="1"/>
          <p:nvPr/>
        </p:nvSpPr>
        <p:spPr>
          <a:xfrm>
            <a:off x="7946571" y="281984"/>
            <a:ext cx="4125685" cy="6294031"/>
          </a:xfrm>
          <a:prstGeom prst="rect">
            <a:avLst/>
          </a:prstGeom>
          <a:noFill/>
        </p:spPr>
        <p:txBody>
          <a:bodyPr wrap="square" rtlCol="0">
            <a:spAutoFit/>
          </a:bodyPr>
          <a:lstStyle/>
          <a:p>
            <a:r>
              <a:rPr lang="it-IT" sz="1400" dirty="0"/>
              <a:t>Ho inserito un </a:t>
            </a:r>
            <a:r>
              <a:rPr lang="it-IT" sz="1400" dirty="0" err="1"/>
              <a:t>form</a:t>
            </a:r>
            <a:r>
              <a:rPr lang="it-IT" sz="1400" dirty="0"/>
              <a:t> che funge da barra di ricerca. L’evento che scatena la fetch è il </a:t>
            </a:r>
            <a:r>
              <a:rPr lang="it-IT" sz="1400" dirty="0" err="1"/>
              <a:t>submit</a:t>
            </a:r>
            <a:r>
              <a:rPr lang="it-IT" sz="1400" dirty="0"/>
              <a:t> al quale è stata disabilitata l’operazione di default.</a:t>
            </a:r>
          </a:p>
          <a:p>
            <a:r>
              <a:rPr lang="it-IT" sz="1400" dirty="0"/>
              <a:t>L’evento fa si che il contenuto dell’articolo precedente venga nascosto e al suo posto vengono mostrate le prime cinque copertine dei film (Alcune volte non sono presenti e non vengono mostrate).</a:t>
            </a:r>
          </a:p>
          <a:p>
            <a:r>
              <a:rPr lang="it-IT" sz="1400" dirty="0"/>
              <a:t>L’API utilizzata è di «</a:t>
            </a:r>
            <a:r>
              <a:rPr lang="it-IT" sz="1400" b="0" i="0" dirty="0">
                <a:solidFill>
                  <a:srgbClr val="000000"/>
                </a:solidFill>
                <a:effectLst/>
              </a:rPr>
              <a:t>Online Movie Database» utilizza il metodo GET per richiedere i dati, e i parametri </a:t>
            </a:r>
            <a:r>
              <a:rPr lang="it-IT" sz="1400" b="0" i="0" dirty="0" err="1">
                <a:solidFill>
                  <a:srgbClr val="000000"/>
                </a:solidFill>
                <a:effectLst/>
              </a:rPr>
              <a:t>headers</a:t>
            </a:r>
            <a:r>
              <a:rPr lang="it-IT" sz="1400" b="0" i="0" dirty="0">
                <a:solidFill>
                  <a:srgbClr val="000000"/>
                </a:solidFill>
                <a:effectLst/>
              </a:rPr>
              <a:t> </a:t>
            </a:r>
          </a:p>
          <a:p>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a:solidFill>
                  <a:srgbClr val="0070C1"/>
                </a:solidFill>
                <a:effectLst/>
                <a:latin typeface="Consolas" panose="020B0609020204030204" pitchFamily="49" charset="0"/>
              </a:rPr>
              <a:t>options</a:t>
            </a:r>
            <a:r>
              <a:rPr lang="it-IT" sz="1100" b="0" dirty="0">
                <a:solidFill>
                  <a:srgbClr val="000000"/>
                </a:solidFill>
                <a:effectLst/>
                <a:latin typeface="Consolas" panose="020B0609020204030204" pitchFamily="49" charset="0"/>
              </a:rPr>
              <a:t> = {</a:t>
            </a:r>
          </a:p>
          <a:p>
            <a:r>
              <a:rPr lang="it-IT" sz="1100" b="0" dirty="0">
                <a:solidFill>
                  <a:srgbClr val="000000"/>
                </a:solidFill>
                <a:effectLst/>
                <a:latin typeface="Consolas" panose="020B0609020204030204" pitchFamily="49" charset="0"/>
              </a:rPr>
              <a:t>    </a:t>
            </a:r>
            <a:r>
              <a:rPr lang="it-IT" sz="1100" b="0" dirty="0" err="1">
                <a:solidFill>
                  <a:srgbClr val="001080"/>
                </a:solidFill>
                <a:effectLst/>
                <a:latin typeface="Consolas" panose="020B0609020204030204" pitchFamily="49" charset="0"/>
              </a:rPr>
              <a:t>method</a:t>
            </a:r>
            <a:r>
              <a:rPr lang="it-IT" sz="1100" b="0" dirty="0">
                <a:solidFill>
                  <a:srgbClr val="001080"/>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'GET'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1080"/>
                </a:solidFill>
                <a:effectLst/>
                <a:latin typeface="Consolas" panose="020B0609020204030204" pitchFamily="49" charset="0"/>
              </a:rPr>
              <a:t>headers</a:t>
            </a:r>
            <a:r>
              <a:rPr lang="it-IT" sz="1100" b="0" dirty="0">
                <a:solidFill>
                  <a:srgbClr val="001080"/>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'X-</a:t>
            </a:r>
            <a:r>
              <a:rPr lang="it-IT" sz="1100" b="0" dirty="0" err="1">
                <a:solidFill>
                  <a:srgbClr val="A31515"/>
                </a:solidFill>
                <a:effectLst/>
                <a:latin typeface="Consolas" panose="020B0609020204030204" pitchFamily="49" charset="0"/>
              </a:rPr>
              <a:t>RapidAPI</a:t>
            </a:r>
            <a:r>
              <a:rPr lang="it-IT" sz="1100" b="0" dirty="0">
                <a:solidFill>
                  <a:srgbClr val="A31515"/>
                </a:solidFill>
                <a:effectLst/>
                <a:latin typeface="Consolas" panose="020B0609020204030204" pitchFamily="49" charset="0"/>
              </a:rPr>
              <a:t>-Host'</a:t>
            </a:r>
            <a:r>
              <a:rPr lang="it-IT" sz="1100" b="0" dirty="0">
                <a:solidFill>
                  <a:srgbClr val="001080"/>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'online-movie-database.p.rapidapi.com'</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'X-</a:t>
            </a:r>
            <a:r>
              <a:rPr lang="it-IT" sz="1100" b="0" dirty="0" err="1">
                <a:solidFill>
                  <a:srgbClr val="A31515"/>
                </a:solidFill>
                <a:effectLst/>
                <a:latin typeface="Consolas" panose="020B0609020204030204" pitchFamily="49" charset="0"/>
              </a:rPr>
              <a:t>RapidAPI</a:t>
            </a:r>
            <a:r>
              <a:rPr lang="it-IT" sz="1100" b="0" dirty="0">
                <a:solidFill>
                  <a:srgbClr val="A31515"/>
                </a:solidFill>
                <a:effectLst/>
                <a:latin typeface="Consolas" panose="020B0609020204030204" pitchFamily="49" charset="0"/>
              </a:rPr>
              <a:t>-Key'</a:t>
            </a:r>
            <a:r>
              <a:rPr lang="it-IT" sz="1100" b="0" dirty="0">
                <a:solidFill>
                  <a:srgbClr val="001080"/>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a:solidFill>
                  <a:srgbClr val="001080"/>
                </a:solidFill>
                <a:effectLst/>
              </a:rPr>
              <a:t>qui inseriamo la chiave che ci è stata fornita al momento dell’iscrizione al database.</a:t>
            </a:r>
            <a:r>
              <a:rPr lang="it-IT" sz="1100" b="0" dirty="0">
                <a:solidFill>
                  <a:srgbClr val="A31515"/>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//Richiesta Film</a:t>
            </a:r>
            <a:endParaRPr lang="it-IT" sz="1100" b="0" dirty="0">
              <a:solidFill>
                <a:srgbClr val="000000"/>
              </a:solidFill>
              <a:effectLst/>
              <a:latin typeface="Consolas" panose="020B0609020204030204" pitchFamily="49" charset="0"/>
            </a:endParaRPr>
          </a:p>
          <a:p>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70C1"/>
                </a:solidFill>
                <a:effectLst/>
                <a:latin typeface="Consolas" panose="020B0609020204030204" pitchFamily="49" charset="0"/>
              </a:rPr>
              <a:t>endpointFilm</a:t>
            </a:r>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'https://online-movie-database.p.rapidapi.com/</a:t>
            </a:r>
            <a:r>
              <a:rPr lang="it-IT" sz="1100" b="0" dirty="0" err="1">
                <a:solidFill>
                  <a:srgbClr val="A31515"/>
                </a:solidFill>
                <a:effectLst/>
                <a:latin typeface="Consolas" panose="020B0609020204030204" pitchFamily="49" charset="0"/>
              </a:rPr>
              <a:t>title</a:t>
            </a:r>
            <a:r>
              <a:rPr lang="it-IT" sz="1100" b="0" dirty="0">
                <a:solidFill>
                  <a:srgbClr val="A31515"/>
                </a:solidFill>
                <a:effectLst/>
                <a:latin typeface="Consolas" panose="020B0609020204030204" pitchFamily="49" charset="0"/>
              </a:rPr>
              <a:t>/</a:t>
            </a:r>
            <a:r>
              <a:rPr lang="it-IT" sz="1100" b="0" dirty="0" err="1">
                <a:solidFill>
                  <a:srgbClr val="A31515"/>
                </a:solidFill>
                <a:effectLst/>
                <a:latin typeface="Consolas" panose="020B0609020204030204" pitchFamily="49" charset="0"/>
              </a:rPr>
              <a:t>find</a:t>
            </a:r>
            <a:r>
              <a:rPr lang="it-IT" sz="1100" b="0" dirty="0">
                <a:solidFill>
                  <a:srgbClr val="A31515"/>
                </a:solidFill>
                <a:effectLst/>
                <a:latin typeface="Consolas" panose="020B0609020204030204" pitchFamily="49" charset="0"/>
              </a:rPr>
              <a:t>'</a:t>
            </a:r>
            <a:r>
              <a:rPr lang="it-IT" sz="1100" b="0" dirty="0">
                <a:solidFill>
                  <a:srgbClr val="000000"/>
                </a:solidFill>
                <a:effectLst/>
                <a:latin typeface="Consolas" panose="020B0609020204030204" pitchFamily="49" charset="0"/>
              </a:rPr>
              <a:t>;</a:t>
            </a:r>
          </a:p>
          <a:p>
            <a:r>
              <a:rPr lang="en-US" sz="1400" b="0" dirty="0" err="1">
                <a:solidFill>
                  <a:srgbClr val="001080"/>
                </a:solidFill>
                <a:effectLst/>
                <a:latin typeface="Consolas" panose="020B0609020204030204" pitchFamily="49" charset="0"/>
              </a:rPr>
              <a:t>rest_api</a:t>
            </a:r>
            <a:r>
              <a:rPr lang="en-US" sz="1400" b="0" dirty="0">
                <a:solidFill>
                  <a:srgbClr val="000000"/>
                </a:solidFill>
                <a:effectLst/>
                <a:latin typeface="Consolas" panose="020B0609020204030204" pitchFamily="49" charset="0"/>
              </a:rPr>
              <a:t>=</a:t>
            </a:r>
            <a:r>
              <a:rPr lang="en-US" sz="1400" b="0" dirty="0" err="1">
                <a:solidFill>
                  <a:srgbClr val="0070C1"/>
                </a:solidFill>
                <a:effectLst/>
                <a:latin typeface="Consolas" panose="020B0609020204030204" pitchFamily="49" charset="0"/>
              </a:rPr>
              <a:t>endpointFilm</a:t>
            </a:r>
            <a:r>
              <a:rPr lang="en-US" sz="1400" b="0" dirty="0">
                <a:solidFill>
                  <a:srgbClr val="000000"/>
                </a:solidFill>
                <a:effectLst/>
                <a:latin typeface="Consolas" panose="020B0609020204030204" pitchFamily="49" charset="0"/>
              </a:rPr>
              <a:t>+</a:t>
            </a:r>
            <a:r>
              <a:rPr lang="en-US" sz="1400" b="0" dirty="0">
                <a:solidFill>
                  <a:srgbClr val="A31515"/>
                </a:solidFill>
                <a:effectLst/>
                <a:latin typeface="Consolas" panose="020B0609020204030204" pitchFamily="49" charset="0"/>
              </a:rPr>
              <a:t>'?q='</a:t>
            </a:r>
            <a:r>
              <a:rPr lang="en-US" sz="1400" b="0" dirty="0">
                <a:solidFill>
                  <a:srgbClr val="000000"/>
                </a:solidFill>
                <a:effectLst/>
                <a:latin typeface="Consolas" panose="020B0609020204030204" pitchFamily="49" charset="0"/>
              </a:rPr>
              <a:t>+</a:t>
            </a:r>
            <a:r>
              <a:rPr lang="en-US" sz="1400" b="0" dirty="0" err="1">
                <a:solidFill>
                  <a:srgbClr val="0070C1"/>
                </a:solidFill>
                <a:effectLst/>
                <a:latin typeface="Consolas" panose="020B0609020204030204" pitchFamily="49" charset="0"/>
              </a:rPr>
              <a:t>film_value</a:t>
            </a:r>
            <a:r>
              <a:rPr lang="en-US" sz="1400" b="0" dirty="0">
                <a:solidFill>
                  <a:srgbClr val="000000"/>
                </a:solidFill>
                <a:effectLst/>
                <a:latin typeface="Consolas" panose="020B0609020204030204" pitchFamily="49" charset="0"/>
              </a:rPr>
              <a:t>;</a:t>
            </a:r>
          </a:p>
          <a:p>
            <a:r>
              <a:rPr lang="en-US" sz="1400" b="0" dirty="0">
                <a:solidFill>
                  <a:srgbClr val="795E26"/>
                </a:solidFill>
                <a:effectLst/>
                <a:latin typeface="Consolas" panose="020B0609020204030204" pitchFamily="49" charset="0"/>
              </a:rPr>
              <a:t>fetch</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rest_api</a:t>
            </a:r>
            <a:r>
              <a:rPr lang="en-US" sz="1400" b="0" dirty="0" err="1">
                <a:solidFill>
                  <a:srgbClr val="000000"/>
                </a:solidFill>
                <a:effectLst/>
                <a:latin typeface="Consolas" panose="020B0609020204030204" pitchFamily="49" charset="0"/>
              </a:rPr>
              <a:t>,</a:t>
            </a:r>
            <a:r>
              <a:rPr lang="en-US" sz="1400" b="0" dirty="0" err="1">
                <a:solidFill>
                  <a:srgbClr val="0070C1"/>
                </a:solidFill>
                <a:effectLst/>
                <a:latin typeface="Consolas" panose="020B0609020204030204" pitchFamily="49" charset="0"/>
              </a:rPr>
              <a:t>options</a:t>
            </a:r>
            <a:r>
              <a:rPr lang="en-US" sz="1400" b="0" dirty="0">
                <a:solidFill>
                  <a:srgbClr val="000000"/>
                </a:solidFill>
                <a:effectLst/>
                <a:latin typeface="Consolas" panose="020B0609020204030204" pitchFamily="49" charset="0"/>
              </a:rPr>
              <a:t>).</a:t>
            </a:r>
            <a:r>
              <a:rPr lang="en-US" sz="1400" b="0" dirty="0">
                <a:solidFill>
                  <a:srgbClr val="795E26"/>
                </a:solidFill>
                <a:effectLst/>
                <a:latin typeface="Consolas" panose="020B0609020204030204" pitchFamily="49" charset="0"/>
              </a:rPr>
              <a:t>then</a:t>
            </a:r>
            <a:r>
              <a:rPr lang="en-US" sz="1400" b="0" dirty="0">
                <a:solidFill>
                  <a:srgbClr val="000000"/>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onResponse</a:t>
            </a:r>
            <a:r>
              <a:rPr lang="en-US" sz="1400" b="0" dirty="0">
                <a:solidFill>
                  <a:srgbClr val="000000"/>
                </a:solidFill>
                <a:effectLst/>
                <a:latin typeface="Consolas" panose="020B0609020204030204" pitchFamily="49" charset="0"/>
              </a:rPr>
              <a:t>).</a:t>
            </a:r>
            <a:r>
              <a:rPr lang="en-US" sz="1400" b="0" dirty="0">
                <a:solidFill>
                  <a:srgbClr val="795E26"/>
                </a:solidFill>
                <a:effectLst/>
                <a:latin typeface="Consolas" panose="020B0609020204030204" pitchFamily="49" charset="0"/>
              </a:rPr>
              <a:t>then</a:t>
            </a:r>
            <a:r>
              <a:rPr lang="en-US" sz="1400" b="0" dirty="0">
                <a:solidFill>
                  <a:srgbClr val="000000"/>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onJson</a:t>
            </a:r>
            <a:r>
              <a:rPr lang="en-US" sz="1400" b="0" dirty="0">
                <a:solidFill>
                  <a:srgbClr val="000000"/>
                </a:solidFill>
                <a:effectLst/>
                <a:latin typeface="Consolas" panose="020B0609020204030204" pitchFamily="49" charset="0"/>
              </a:rPr>
              <a:t>);</a:t>
            </a:r>
            <a:endParaRPr lang="it-IT" sz="1400" b="0" dirty="0">
              <a:solidFill>
                <a:srgbClr val="001080"/>
              </a:solidFill>
              <a:effectLst/>
            </a:endParaRPr>
          </a:p>
          <a:p>
            <a:r>
              <a:rPr lang="it-IT" sz="1400" dirty="0"/>
              <a:t>La risposta sarà un oggetto che comprende un array con 20 risultati contenenti informazioni varie sui film, noi poi andremo a selezionare le copertine delle prime 5.</a:t>
            </a:r>
            <a:endParaRPr lang="it-IT" sz="1400" b="0" dirty="0">
              <a:effectLst/>
            </a:endParaRPr>
          </a:p>
          <a:p>
            <a:endParaRPr lang="it-IT" b="0" i="0" dirty="0">
              <a:solidFill>
                <a:srgbClr val="000000"/>
              </a:solidFill>
              <a:effectLst/>
              <a:latin typeface="Inter"/>
            </a:endParaRPr>
          </a:p>
          <a:p>
            <a:endParaRPr lang="it-IT" dirty="0"/>
          </a:p>
        </p:txBody>
      </p:sp>
    </p:spTree>
    <p:extLst>
      <p:ext uri="{BB962C8B-B14F-4D97-AF65-F5344CB8AC3E}">
        <p14:creationId xmlns:p14="http://schemas.microsoft.com/office/powerpoint/2010/main" val="414689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54E621A-E9CD-419E-BF58-84A25E6A7491}"/>
              </a:ext>
            </a:extLst>
          </p:cNvPr>
          <p:cNvSpPr>
            <a:spLocks noGrp="1"/>
          </p:cNvSpPr>
          <p:nvPr>
            <p:ph type="title"/>
          </p:nvPr>
        </p:nvSpPr>
        <p:spPr>
          <a:xfrm>
            <a:off x="-175260" y="838779"/>
            <a:ext cx="3573575" cy="5249334"/>
          </a:xfrm>
        </p:spPr>
        <p:txBody>
          <a:bodyPr>
            <a:normAutofit/>
          </a:bodyPr>
          <a:lstStyle/>
          <a:p>
            <a:pPr algn="r"/>
            <a:r>
              <a:rPr lang="it-IT" sz="3000" dirty="0">
                <a:solidFill>
                  <a:srgbClr val="FFFFFF"/>
                </a:solidFill>
              </a:rPr>
              <a:t>Api </a:t>
            </a:r>
            <a:r>
              <a:rPr lang="it-IT" sz="3000" dirty="0" err="1">
                <a:solidFill>
                  <a:srgbClr val="FFFFFF"/>
                </a:solidFill>
              </a:rPr>
              <a:t>rest</a:t>
            </a:r>
            <a:br>
              <a:rPr lang="it-IT" dirty="0">
                <a:solidFill>
                  <a:srgbClr val="FFFFFF"/>
                </a:solidFill>
              </a:rPr>
            </a:br>
            <a:br>
              <a:rPr lang="it-IT" dirty="0">
                <a:solidFill>
                  <a:srgbClr val="FFFFFF"/>
                </a:solidFill>
              </a:rPr>
            </a:br>
            <a:r>
              <a:rPr lang="it-IT" dirty="0">
                <a:solidFill>
                  <a:srgbClr val="FFFFFF"/>
                </a:solidFill>
              </a:rPr>
              <a:t>ricerca album musicale</a:t>
            </a:r>
            <a:br>
              <a:rPr lang="it-IT" dirty="0">
                <a:solidFill>
                  <a:srgbClr val="FFFFFF"/>
                </a:solidFill>
              </a:rPr>
            </a:br>
            <a:br>
              <a:rPr lang="it-IT" dirty="0">
                <a:solidFill>
                  <a:srgbClr val="FFFFFF"/>
                </a:solidFill>
              </a:rPr>
            </a:br>
            <a:r>
              <a:rPr lang="it-IT" sz="4000" dirty="0">
                <a:solidFill>
                  <a:srgbClr val="FFFFFF"/>
                </a:solidFill>
              </a:rPr>
              <a:t>autenticazione 0auth2</a:t>
            </a:r>
            <a:br>
              <a:rPr lang="it-IT" dirty="0">
                <a:solidFill>
                  <a:srgbClr val="FFFFFF"/>
                </a:solidFill>
              </a:rPr>
            </a:br>
            <a:endParaRPr lang="it-IT" dirty="0">
              <a:solidFill>
                <a:srgbClr val="FFFFFF"/>
              </a:solidFill>
            </a:endParaRPr>
          </a:p>
        </p:txBody>
      </p:sp>
      <p:pic>
        <p:nvPicPr>
          <p:cNvPr id="5" name="Segnaposto contenuto 4">
            <a:extLst>
              <a:ext uri="{FF2B5EF4-FFF2-40B4-BE49-F238E27FC236}">
                <a16:creationId xmlns:a16="http://schemas.microsoft.com/office/drawing/2014/main" id="{564D4C90-A8AF-4561-8325-D1F704DE44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1813"/>
          <a:stretch/>
        </p:blipFill>
        <p:spPr>
          <a:xfrm>
            <a:off x="3549191" y="152328"/>
            <a:ext cx="4061595" cy="6553343"/>
          </a:xfrm>
        </p:spPr>
      </p:pic>
      <p:cxnSp>
        <p:nvCxnSpPr>
          <p:cNvPr id="4" name="Connettore 2 3">
            <a:extLst>
              <a:ext uri="{FF2B5EF4-FFF2-40B4-BE49-F238E27FC236}">
                <a16:creationId xmlns:a16="http://schemas.microsoft.com/office/drawing/2014/main" id="{01948C87-8B96-43FC-8C29-943D8E06C8E4}"/>
              </a:ext>
            </a:extLst>
          </p:cNvPr>
          <p:cNvCxnSpPr>
            <a:cxnSpLocks/>
          </p:cNvCxnSpPr>
          <p:nvPr/>
        </p:nvCxnSpPr>
        <p:spPr>
          <a:xfrm flipH="1">
            <a:off x="5147128" y="1097280"/>
            <a:ext cx="2259512" cy="42824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E19C6118-7E28-483C-A5B2-D6EF5E655BDD}"/>
              </a:ext>
            </a:extLst>
          </p:cNvPr>
          <p:cNvCxnSpPr>
            <a:cxnSpLocks/>
          </p:cNvCxnSpPr>
          <p:nvPr/>
        </p:nvCxnSpPr>
        <p:spPr>
          <a:xfrm>
            <a:off x="3967159" y="2590800"/>
            <a:ext cx="0" cy="217169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15E3FDBD-9647-432B-96FC-4769078D1416}"/>
              </a:ext>
            </a:extLst>
          </p:cNvPr>
          <p:cNvSpPr txBox="1"/>
          <p:nvPr/>
        </p:nvSpPr>
        <p:spPr>
          <a:xfrm>
            <a:off x="7610786" y="152328"/>
            <a:ext cx="4581214" cy="7186583"/>
          </a:xfrm>
          <a:prstGeom prst="rect">
            <a:avLst/>
          </a:prstGeom>
          <a:noFill/>
        </p:spPr>
        <p:txBody>
          <a:bodyPr wrap="square" rtlCol="0">
            <a:spAutoFit/>
          </a:bodyPr>
          <a:lstStyle/>
          <a:p>
            <a:r>
              <a:rPr lang="it-IT" sz="1200" dirty="0"/>
              <a:t>Nella pagina principale ho inserito dei </a:t>
            </a:r>
            <a:r>
              <a:rPr lang="it-IT" sz="1200" dirty="0" err="1"/>
              <a:t>button</a:t>
            </a:r>
            <a:r>
              <a:rPr lang="it-IT" sz="1200" dirty="0"/>
              <a:t> sotto ogni copertina dei film, cliccando su di essi viene chiamata una fetch di Spotify che restituisce un oggetto con un array di album musicali, noi selezioniamo la copertina dell’album del primo elemento e la mostriamo nella barra a sinistra che viene, prima svuotata e poi riempita con il nome e l’immagine dell’album.</a:t>
            </a:r>
          </a:p>
          <a:p>
            <a:r>
              <a:rPr lang="it-IT" sz="1200" dirty="0"/>
              <a:t>Questa API richiede un’autorizzazione OAuth2, quindi è necessario richiedere, nel momento dell’apertura della pagina, al server un token che ci servirà successivamente per la fetch di ricerca. La struttura è la seguente:</a:t>
            </a:r>
          </a:p>
          <a:p>
            <a:pPr marL="171450" indent="-171450">
              <a:buFontTx/>
              <a:buChar char="-"/>
            </a:pPr>
            <a:r>
              <a:rPr lang="it-IT" sz="1200" dirty="0"/>
              <a:t>RICHIESTA TOKEN dove </a:t>
            </a:r>
            <a:r>
              <a:rPr lang="it-IT" sz="1200" dirty="0" err="1"/>
              <a:t>client_id</a:t>
            </a:r>
            <a:r>
              <a:rPr lang="it-IT" sz="1200" dirty="0"/>
              <a:t> e </a:t>
            </a:r>
            <a:r>
              <a:rPr lang="it-IT" sz="1200" dirty="0" err="1"/>
              <a:t>client_secret</a:t>
            </a:r>
            <a:r>
              <a:rPr lang="it-IT" sz="1200" dirty="0"/>
              <a:t> ci vengono forniti nel momento dell’iscrizione al server. Viene utilizzato il metodo POST perché stiamo inviando dei dati al server in modo che ci riconosca e ci autorizzi restituendo un token</a:t>
            </a:r>
          </a:p>
          <a:p>
            <a:r>
              <a:rPr lang="it-IT" sz="1100" b="0" dirty="0">
                <a:solidFill>
                  <a:srgbClr val="795E26"/>
                </a:solidFill>
                <a:effectLst/>
                <a:latin typeface="Consolas" panose="020B0609020204030204" pitchFamily="49" charset="0"/>
              </a:rPr>
              <a:t>fetch</a:t>
            </a:r>
            <a:r>
              <a:rPr lang="it-IT" sz="1100" b="0" dirty="0">
                <a:solidFill>
                  <a:srgbClr val="000000"/>
                </a:solidFill>
                <a:effectLst/>
                <a:latin typeface="Consolas" panose="020B0609020204030204" pitchFamily="49" charset="0"/>
              </a:rPr>
              <a:t>(</a:t>
            </a:r>
            <a:r>
              <a:rPr lang="it-IT" sz="1100" b="0" dirty="0">
                <a:solidFill>
                  <a:srgbClr val="A31515"/>
                </a:solidFill>
                <a:effectLst/>
                <a:latin typeface="Consolas" panose="020B0609020204030204" pitchFamily="49" charset="0"/>
              </a:rPr>
              <a:t>"https://accounts.spotify.com/api/token"</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err="1">
                <a:solidFill>
                  <a:srgbClr val="001080"/>
                </a:solidFill>
                <a:effectLst/>
                <a:latin typeface="Consolas" panose="020B0609020204030204" pitchFamily="49" charset="0"/>
              </a:rPr>
              <a:t>method</a:t>
            </a:r>
            <a:r>
              <a:rPr lang="it-IT" sz="1100" b="0" dirty="0">
                <a:solidFill>
                  <a:srgbClr val="001080"/>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"post"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a:solidFill>
                  <a:srgbClr val="001080"/>
                </a:solidFill>
                <a:effectLst/>
                <a:latin typeface="Consolas" panose="020B0609020204030204" pitchFamily="49" charset="0"/>
              </a:rPr>
              <a:t>body:</a:t>
            </a:r>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a:t>
            </a:r>
            <a:r>
              <a:rPr lang="it-IT" sz="1100" b="0" dirty="0" err="1">
                <a:solidFill>
                  <a:srgbClr val="A31515"/>
                </a:solidFill>
                <a:effectLst/>
                <a:latin typeface="Consolas" panose="020B0609020204030204" pitchFamily="49" charset="0"/>
              </a:rPr>
              <a:t>grant_type</a:t>
            </a:r>
            <a:r>
              <a:rPr lang="it-IT" sz="1100" b="0" dirty="0">
                <a:solidFill>
                  <a:srgbClr val="A31515"/>
                </a:solidFill>
                <a:effectLst/>
                <a:latin typeface="Consolas" panose="020B0609020204030204" pitchFamily="49" charset="0"/>
              </a:rPr>
              <a:t>=</a:t>
            </a:r>
            <a:r>
              <a:rPr lang="it-IT" sz="1100" b="0" dirty="0" err="1">
                <a:solidFill>
                  <a:srgbClr val="A31515"/>
                </a:solidFill>
                <a:effectLst/>
                <a:latin typeface="Consolas" panose="020B0609020204030204" pitchFamily="49" charset="0"/>
              </a:rPr>
              <a:t>client_credentials</a:t>
            </a:r>
            <a:r>
              <a:rPr lang="it-IT" sz="1100" b="0" dirty="0">
                <a:solidFill>
                  <a:srgbClr val="A31515"/>
                </a:solidFill>
                <a:effectLst/>
                <a:latin typeface="Consolas" panose="020B0609020204030204" pitchFamily="49" charset="0"/>
              </a:rPr>
              <a: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1080"/>
                </a:solidFill>
                <a:effectLst/>
                <a:latin typeface="Consolas" panose="020B0609020204030204" pitchFamily="49" charset="0"/>
              </a:rPr>
              <a:t>headers</a:t>
            </a:r>
            <a:r>
              <a:rPr lang="it-IT" sz="1100" b="0" dirty="0">
                <a:solidFill>
                  <a:srgbClr val="00108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'Content-</a:t>
            </a:r>
            <a:r>
              <a:rPr lang="it-IT" sz="1100" b="0" dirty="0" err="1">
                <a:solidFill>
                  <a:srgbClr val="A31515"/>
                </a:solidFill>
                <a:effectLst/>
                <a:latin typeface="Consolas" panose="020B0609020204030204" pitchFamily="49" charset="0"/>
              </a:rPr>
              <a:t>Type</a:t>
            </a:r>
            <a:r>
              <a:rPr lang="it-IT" sz="1100" b="0" dirty="0">
                <a:solidFill>
                  <a:srgbClr val="A31515"/>
                </a:solidFill>
                <a:effectLst/>
                <a:latin typeface="Consolas" panose="020B0609020204030204" pitchFamily="49" charset="0"/>
              </a:rPr>
              <a:t>'</a:t>
            </a:r>
            <a:r>
              <a:rPr lang="it-IT" sz="1100" b="0" dirty="0">
                <a:solidFill>
                  <a:srgbClr val="001080"/>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a:t>
            </a:r>
            <a:r>
              <a:rPr lang="it-IT" sz="1100" b="0" dirty="0" err="1">
                <a:solidFill>
                  <a:srgbClr val="A31515"/>
                </a:solidFill>
                <a:effectLst/>
                <a:latin typeface="Consolas" panose="020B0609020204030204" pitchFamily="49" charset="0"/>
              </a:rPr>
              <a:t>application</a:t>
            </a:r>
            <a:r>
              <a:rPr lang="it-IT" sz="1100" b="0" dirty="0">
                <a:solidFill>
                  <a:srgbClr val="A31515"/>
                </a:solidFill>
                <a:effectLst/>
                <a:latin typeface="Consolas" panose="020B0609020204030204" pitchFamily="49" charset="0"/>
              </a:rPr>
              <a:t>/x-www-</a:t>
            </a:r>
            <a:r>
              <a:rPr lang="it-IT" sz="1100" b="0" dirty="0" err="1">
                <a:solidFill>
                  <a:srgbClr val="A31515"/>
                </a:solidFill>
                <a:effectLst/>
                <a:latin typeface="Consolas" panose="020B0609020204030204" pitchFamily="49" charset="0"/>
              </a:rPr>
              <a:t>form</a:t>
            </a:r>
            <a:r>
              <a:rPr lang="it-IT" sz="1100" b="0" dirty="0">
                <a:solidFill>
                  <a:srgbClr val="A31515"/>
                </a:solidFill>
                <a:effectLst/>
                <a:latin typeface="Consolas" panose="020B0609020204030204" pitchFamily="49" charset="0"/>
              </a:rPr>
              <a:t>-</a:t>
            </a:r>
            <a:r>
              <a:rPr lang="it-IT" sz="1100" b="0" dirty="0" err="1">
                <a:solidFill>
                  <a:srgbClr val="A31515"/>
                </a:solidFill>
                <a:effectLst/>
                <a:latin typeface="Consolas" panose="020B0609020204030204" pitchFamily="49" charset="0"/>
              </a:rPr>
              <a:t>urlencoded</a:t>
            </a:r>
            <a:r>
              <a:rPr lang="it-IT" sz="1100" b="0" dirty="0">
                <a:solidFill>
                  <a:srgbClr val="A31515"/>
                </a:solidFill>
                <a:effectLst/>
                <a:latin typeface="Consolas" panose="020B0609020204030204" pitchFamily="49" charset="0"/>
              </a:rPr>
              <a: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a:t>
            </a:r>
            <a:r>
              <a:rPr lang="it-IT" sz="1100" b="0" dirty="0" err="1">
                <a:solidFill>
                  <a:srgbClr val="A31515"/>
                </a:solidFill>
                <a:effectLst/>
                <a:latin typeface="Consolas" panose="020B0609020204030204" pitchFamily="49" charset="0"/>
              </a:rPr>
              <a:t>Authorization</a:t>
            </a:r>
            <a:r>
              <a:rPr lang="it-IT" sz="1100" b="0" dirty="0">
                <a:solidFill>
                  <a:srgbClr val="A31515"/>
                </a:solidFill>
                <a:effectLst/>
                <a:latin typeface="Consolas" panose="020B0609020204030204" pitchFamily="49" charset="0"/>
              </a:rPr>
              <a:t>'</a:t>
            </a:r>
            <a:r>
              <a:rPr lang="it-IT" sz="1100" b="0" dirty="0">
                <a:solidFill>
                  <a:srgbClr val="001080"/>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a:solidFill>
                  <a:srgbClr val="A31515"/>
                </a:solidFill>
                <a:effectLst/>
                <a:latin typeface="Consolas" panose="020B0609020204030204" pitchFamily="49" charset="0"/>
              </a:rPr>
              <a:t>'Basic '</a:t>
            </a:r>
            <a:r>
              <a:rPr lang="it-IT" sz="1100" b="0" dirty="0">
                <a:solidFill>
                  <a:srgbClr val="000000"/>
                </a:solidFill>
                <a:effectLst/>
                <a:latin typeface="Consolas" panose="020B0609020204030204" pitchFamily="49" charset="0"/>
              </a:rPr>
              <a:t> + </a:t>
            </a:r>
            <a:r>
              <a:rPr lang="it-IT" sz="1100" b="0" dirty="0" err="1">
                <a:solidFill>
                  <a:srgbClr val="795E26"/>
                </a:solidFill>
                <a:effectLst/>
                <a:latin typeface="Consolas" panose="020B0609020204030204" pitchFamily="49" charset="0"/>
              </a:rPr>
              <a:t>btoa</a:t>
            </a:r>
            <a:r>
              <a:rPr lang="it-IT" sz="1100" b="0" dirty="0">
                <a:solidFill>
                  <a:srgbClr val="000000"/>
                </a:solidFill>
                <a:effectLst/>
                <a:latin typeface="Consolas" panose="020B0609020204030204" pitchFamily="49" charset="0"/>
              </a:rPr>
              <a:t>(</a:t>
            </a:r>
            <a:r>
              <a:rPr lang="it-IT" sz="1100" b="0" dirty="0" err="1">
                <a:solidFill>
                  <a:srgbClr val="0070C1"/>
                </a:solidFill>
                <a:effectLst/>
                <a:latin typeface="Consolas" panose="020B0609020204030204" pitchFamily="49" charset="0"/>
              </a:rPr>
              <a:t>client_id</a:t>
            </a:r>
            <a:r>
              <a:rPr lang="it-IT" sz="1100" b="0" dirty="0">
                <a:solidFill>
                  <a:srgbClr val="000000"/>
                </a:solidFill>
                <a:effectLst/>
                <a:latin typeface="Consolas" panose="020B0609020204030204" pitchFamily="49" charset="0"/>
              </a:rPr>
              <a:t> + </a:t>
            </a:r>
            <a:r>
              <a:rPr lang="it-IT" sz="1100" b="0" dirty="0">
                <a:solidFill>
                  <a:srgbClr val="A31515"/>
                </a:solidFill>
                <a:effectLst/>
                <a:latin typeface="Consolas" panose="020B0609020204030204" pitchFamily="49" charset="0"/>
              </a:rPr>
              <a:t>':'</a:t>
            </a:r>
            <a:r>
              <a:rPr lang="it-IT" sz="1100" b="0" dirty="0">
                <a:solidFill>
                  <a:srgbClr val="000000"/>
                </a:solidFill>
                <a:effectLst/>
                <a:latin typeface="Consolas" panose="020B0609020204030204" pitchFamily="49" charset="0"/>
              </a:rPr>
              <a:t> + </a:t>
            </a:r>
            <a:r>
              <a:rPr lang="it-IT" sz="1100" b="0" dirty="0" err="1">
                <a:solidFill>
                  <a:srgbClr val="0070C1"/>
                </a:solidFill>
                <a:effectLst/>
                <a:latin typeface="Consolas" panose="020B0609020204030204" pitchFamily="49" charset="0"/>
              </a:rPr>
              <a:t>client_secret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r>
              <a:rPr lang="it-IT" sz="1100" b="0" dirty="0" err="1">
                <a:solidFill>
                  <a:srgbClr val="795E26"/>
                </a:solidFill>
                <a:effectLst/>
                <a:latin typeface="Consolas" panose="020B0609020204030204" pitchFamily="49" charset="0"/>
              </a:rPr>
              <a:t>then</a:t>
            </a:r>
            <a:r>
              <a:rPr lang="it-IT" sz="1100" b="0" dirty="0">
                <a:solidFill>
                  <a:srgbClr val="000000"/>
                </a:solidFill>
                <a:effectLst/>
                <a:latin typeface="Consolas" panose="020B0609020204030204" pitchFamily="49" charset="0"/>
              </a:rPr>
              <a:t>(</a:t>
            </a:r>
            <a:r>
              <a:rPr lang="it-IT" sz="1100" b="0" dirty="0" err="1">
                <a:solidFill>
                  <a:srgbClr val="795E26"/>
                </a:solidFill>
                <a:effectLst/>
                <a:latin typeface="Consolas" panose="020B0609020204030204" pitchFamily="49" charset="0"/>
              </a:rPr>
              <a:t>onTokenResponse</a:t>
            </a:r>
            <a:r>
              <a:rPr lang="it-IT" sz="1100" b="0" dirty="0">
                <a:solidFill>
                  <a:srgbClr val="000000"/>
                </a:solidFill>
                <a:effectLst/>
                <a:latin typeface="Consolas" panose="020B0609020204030204" pitchFamily="49" charset="0"/>
              </a:rPr>
              <a:t>).</a:t>
            </a:r>
            <a:r>
              <a:rPr lang="it-IT" sz="1100" b="0" dirty="0" err="1">
                <a:solidFill>
                  <a:srgbClr val="795E26"/>
                </a:solidFill>
                <a:effectLst/>
                <a:latin typeface="Consolas" panose="020B0609020204030204" pitchFamily="49" charset="0"/>
              </a:rPr>
              <a:t>then</a:t>
            </a:r>
            <a:r>
              <a:rPr lang="it-IT" sz="1100" b="0" dirty="0">
                <a:solidFill>
                  <a:srgbClr val="000000"/>
                </a:solidFill>
                <a:effectLst/>
                <a:latin typeface="Consolas" panose="020B0609020204030204" pitchFamily="49" charset="0"/>
              </a:rPr>
              <a:t>(</a:t>
            </a:r>
            <a:r>
              <a:rPr lang="it-IT" sz="1100" b="0" dirty="0" err="1">
                <a:solidFill>
                  <a:srgbClr val="795E26"/>
                </a:solidFill>
                <a:effectLst/>
                <a:latin typeface="Consolas" panose="020B0609020204030204" pitchFamily="49" charset="0"/>
              </a:rPr>
              <a:t>onTokenJson</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-RICHIESTA ALBUM dove oltre al classico endpoint è necessario inserire nell’</a:t>
            </a:r>
            <a:r>
              <a:rPr lang="it-IT" sz="1100" dirty="0" err="1">
                <a:solidFill>
                  <a:srgbClr val="000000"/>
                </a:solidFill>
                <a:latin typeface="Consolas" panose="020B0609020204030204" pitchFamily="49" charset="0"/>
              </a:rPr>
              <a:t>headers</a:t>
            </a:r>
            <a:r>
              <a:rPr lang="it-IT" sz="1100" dirty="0">
                <a:solidFill>
                  <a:srgbClr val="000000"/>
                </a:solidFill>
                <a:latin typeface="Consolas" panose="020B0609020204030204" pitchFamily="49" charset="0"/>
              </a:rPr>
              <a:t> il parametro </a:t>
            </a:r>
            <a:r>
              <a:rPr lang="it-IT" sz="1100" dirty="0" err="1">
                <a:solidFill>
                  <a:srgbClr val="000000"/>
                </a:solidFill>
                <a:latin typeface="Consolas" panose="020B0609020204030204" pitchFamily="49" charset="0"/>
              </a:rPr>
              <a:t>Authorization</a:t>
            </a:r>
            <a:r>
              <a:rPr lang="it-IT" sz="1100" dirty="0">
                <a:solidFill>
                  <a:srgbClr val="000000"/>
                </a:solidFill>
                <a:latin typeface="Consolas" panose="020B0609020204030204" pitchFamily="49" charset="0"/>
              </a:rPr>
              <a:t> con il valore del token.</a:t>
            </a:r>
          </a:p>
          <a:p>
            <a:r>
              <a:rPr lang="en-US" sz="1100" b="0" dirty="0">
                <a:solidFill>
                  <a:srgbClr val="795E26"/>
                </a:solidFill>
                <a:effectLst/>
                <a:latin typeface="Consolas" panose="020B0609020204030204" pitchFamily="49" charset="0"/>
              </a:rPr>
              <a:t>fetch</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"https://api.spotify.com/v1/</a:t>
            </a:r>
            <a:r>
              <a:rPr lang="en-US" sz="1100" b="0" dirty="0" err="1">
                <a:solidFill>
                  <a:srgbClr val="A31515"/>
                </a:solidFill>
                <a:effectLst/>
                <a:latin typeface="Consolas" panose="020B0609020204030204" pitchFamily="49" charset="0"/>
              </a:rPr>
              <a:t>search?type</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album&amp;q</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 + </a:t>
            </a:r>
            <a:r>
              <a:rPr lang="en-US" sz="1100" b="0" dirty="0">
                <a:solidFill>
                  <a:srgbClr val="0070C1"/>
                </a:solidFill>
                <a:effectLst/>
                <a:latin typeface="Consolas" panose="020B0609020204030204" pitchFamily="49" charset="0"/>
              </a:rPr>
              <a:t>soundtrack</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1080"/>
                </a:solidFill>
                <a:effectLst/>
                <a:latin typeface="Consolas" panose="020B0609020204030204" pitchFamily="49" charset="0"/>
              </a:rPr>
              <a:t>headers:</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'Authorization'</a:t>
            </a:r>
            <a:r>
              <a:rPr lang="en-US" sz="1100" b="0" dirty="0">
                <a:solidFill>
                  <a:srgbClr val="001080"/>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'Bearer '</a:t>
            </a:r>
            <a:r>
              <a:rPr lang="en-US" sz="1100" b="0" dirty="0">
                <a:solidFill>
                  <a:srgbClr val="000000"/>
                </a:solidFill>
                <a:effectLst/>
                <a:latin typeface="Consolas" panose="020B0609020204030204" pitchFamily="49" charset="0"/>
              </a:rPr>
              <a:t> + </a:t>
            </a:r>
            <a:r>
              <a:rPr lang="en-US" sz="1100" b="0" dirty="0">
                <a:solidFill>
                  <a:srgbClr val="001080"/>
                </a:solidFill>
                <a:effectLst/>
                <a:latin typeface="Consolas" panose="020B0609020204030204" pitchFamily="49" charset="0"/>
              </a:rPr>
              <a:t>token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795E26"/>
                </a:solidFill>
                <a:effectLst/>
                <a:latin typeface="Consolas" panose="020B0609020204030204" pitchFamily="49" charset="0"/>
              </a:rPr>
              <a:t>then</a:t>
            </a:r>
            <a:r>
              <a:rPr lang="en-US" sz="1100" b="0" dirty="0">
                <a:solidFill>
                  <a:srgbClr val="000000"/>
                </a:solidFill>
                <a:effectLst/>
                <a:latin typeface="Consolas" panose="020B0609020204030204" pitchFamily="49" charset="0"/>
              </a:rPr>
              <a:t>(</a:t>
            </a:r>
            <a:r>
              <a:rPr lang="en-US" sz="1100" b="0" dirty="0" err="1">
                <a:solidFill>
                  <a:srgbClr val="795E26"/>
                </a:solidFill>
                <a:effectLst/>
                <a:latin typeface="Consolas" panose="020B0609020204030204" pitchFamily="49" charset="0"/>
              </a:rPr>
              <a:t>onResponseSong</a:t>
            </a:r>
            <a:r>
              <a:rPr lang="en-US" sz="1100" b="0" dirty="0">
                <a:solidFill>
                  <a:srgbClr val="000000"/>
                </a:solidFill>
                <a:effectLst/>
                <a:latin typeface="Consolas" panose="020B0609020204030204" pitchFamily="49" charset="0"/>
              </a:rPr>
              <a:t>).</a:t>
            </a:r>
            <a:r>
              <a:rPr lang="en-US" sz="1100" b="0" dirty="0">
                <a:solidFill>
                  <a:srgbClr val="795E26"/>
                </a:solidFill>
                <a:effectLst/>
                <a:latin typeface="Consolas" panose="020B0609020204030204" pitchFamily="49" charset="0"/>
              </a:rPr>
              <a:t>then</a:t>
            </a:r>
            <a:r>
              <a:rPr lang="en-US" sz="1100" b="0" dirty="0">
                <a:solidFill>
                  <a:srgbClr val="000000"/>
                </a:solidFill>
                <a:effectLst/>
                <a:latin typeface="Consolas" panose="020B0609020204030204" pitchFamily="49" charset="0"/>
              </a:rPr>
              <a:t>(</a:t>
            </a:r>
            <a:r>
              <a:rPr lang="en-US" sz="1100" b="0" dirty="0" err="1">
                <a:solidFill>
                  <a:srgbClr val="795E26"/>
                </a:solidFill>
                <a:effectLst/>
                <a:latin typeface="Consolas" panose="020B0609020204030204" pitchFamily="49" charset="0"/>
              </a:rPr>
              <a:t>onJsonSong</a:t>
            </a:r>
            <a:r>
              <a:rPr lang="en-US" sz="1100" b="0" dirty="0">
                <a:solidFill>
                  <a:srgbClr val="000000"/>
                </a:solidFill>
                <a:effectLst/>
                <a:latin typeface="Consolas" panose="020B0609020204030204" pitchFamily="49" charset="0"/>
              </a:rPr>
              <a:t>);</a:t>
            </a:r>
          </a:p>
          <a:p>
            <a:endParaRPr lang="it-IT" sz="1100" b="0" dirty="0">
              <a:solidFill>
                <a:srgbClr val="000000"/>
              </a:solidFill>
              <a:effectLst/>
              <a:latin typeface="Consolas" panose="020B0609020204030204" pitchFamily="49" charset="0"/>
            </a:endParaRPr>
          </a:p>
          <a:p>
            <a:endParaRPr lang="it-IT" dirty="0"/>
          </a:p>
        </p:txBody>
      </p:sp>
    </p:spTree>
    <p:extLst>
      <p:ext uri="{BB962C8B-B14F-4D97-AF65-F5344CB8AC3E}">
        <p14:creationId xmlns:p14="http://schemas.microsoft.com/office/powerpoint/2010/main" val="3865406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5FE426-7B36-4090-B7F1-758B4A8C5E6C}"/>
              </a:ext>
            </a:extLst>
          </p:cNvPr>
          <p:cNvSpPr>
            <a:spLocks noGrp="1"/>
          </p:cNvSpPr>
          <p:nvPr>
            <p:ph type="title"/>
          </p:nvPr>
        </p:nvSpPr>
        <p:spPr>
          <a:xfrm>
            <a:off x="1091867" y="228599"/>
            <a:ext cx="9720072" cy="1499616"/>
          </a:xfrm>
        </p:spPr>
        <p:txBody>
          <a:bodyPr/>
          <a:lstStyle/>
          <a:p>
            <a:r>
              <a:rPr lang="it-IT" dirty="0"/>
              <a:t>Reset pagina </a:t>
            </a:r>
            <a:r>
              <a:rPr lang="it-IT" sz="3200" dirty="0"/>
              <a:t>tramite evento click su l’cona ‘oscar’</a:t>
            </a:r>
          </a:p>
        </p:txBody>
      </p:sp>
      <p:pic>
        <p:nvPicPr>
          <p:cNvPr id="5" name="Segnaposto contenuto 4">
            <a:extLst>
              <a:ext uri="{FF2B5EF4-FFF2-40B4-BE49-F238E27FC236}">
                <a16:creationId xmlns:a16="http://schemas.microsoft.com/office/drawing/2014/main" id="{EA350E6F-4F96-4884-BE5A-B8D6EC3D9DA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3266"/>
          <a:stretch/>
        </p:blipFill>
        <p:spPr>
          <a:xfrm>
            <a:off x="7477366" y="1230084"/>
            <a:ext cx="3813544" cy="5399315"/>
          </a:xfrm>
        </p:spPr>
      </p:pic>
      <p:pic>
        <p:nvPicPr>
          <p:cNvPr id="11" name="Immagine 10" descr="Immagine che contiene testo, diverso, colorato, screenshot&#10;&#10;Descrizione generata automaticamente">
            <a:extLst>
              <a:ext uri="{FF2B5EF4-FFF2-40B4-BE49-F238E27FC236}">
                <a16:creationId xmlns:a16="http://schemas.microsoft.com/office/drawing/2014/main" id="{E6046975-5038-4E77-9A66-F09DFD606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725" y="1230085"/>
            <a:ext cx="3499352" cy="5399315"/>
          </a:xfrm>
          <a:prstGeom prst="rect">
            <a:avLst/>
          </a:prstGeom>
        </p:spPr>
      </p:pic>
      <p:sp>
        <p:nvSpPr>
          <p:cNvPr id="12" name="Freccia in giù 11">
            <a:extLst>
              <a:ext uri="{FF2B5EF4-FFF2-40B4-BE49-F238E27FC236}">
                <a16:creationId xmlns:a16="http://schemas.microsoft.com/office/drawing/2014/main" id="{9CA3341F-D102-4730-8E54-9F5D6E30118A}"/>
              </a:ext>
            </a:extLst>
          </p:cNvPr>
          <p:cNvSpPr/>
          <p:nvPr/>
        </p:nvSpPr>
        <p:spPr>
          <a:xfrm rot="3369109">
            <a:off x="3802312" y="754914"/>
            <a:ext cx="222034" cy="21712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F1C2C60E-C153-4241-8EC0-4FB4DF136E29}"/>
              </a:ext>
            </a:extLst>
          </p:cNvPr>
          <p:cNvSpPr txBox="1"/>
          <p:nvPr/>
        </p:nvSpPr>
        <p:spPr>
          <a:xfrm>
            <a:off x="4714635" y="1905000"/>
            <a:ext cx="2426394" cy="2862322"/>
          </a:xfrm>
          <a:prstGeom prst="rect">
            <a:avLst/>
          </a:prstGeom>
          <a:noFill/>
        </p:spPr>
        <p:txBody>
          <a:bodyPr wrap="square" rtlCol="0">
            <a:spAutoFit/>
          </a:bodyPr>
          <a:lstStyle/>
          <a:p>
            <a:r>
              <a:rPr lang="it-IT" dirty="0"/>
              <a:t>Tramite il click sull’icona ‘oscar’ viene svuotato ‘</a:t>
            </a:r>
            <a:r>
              <a:rPr lang="it-IT" dirty="0" err="1"/>
              <a:t>article_r</a:t>
            </a:r>
            <a:r>
              <a:rPr lang="it-IT" dirty="0"/>
              <a:t>’ ovvero l’elemento HTML in cui inseriamo le copertine dei film dopo la ricerca, e viene nuovamente riabilitata la visione di ‘</a:t>
            </a:r>
            <a:r>
              <a:rPr lang="it-IT" dirty="0" err="1"/>
              <a:t>article_n</a:t>
            </a:r>
            <a:r>
              <a:rPr lang="it-IT" dirty="0"/>
              <a:t>’ ovvero la pagina principale.</a:t>
            </a:r>
          </a:p>
        </p:txBody>
      </p:sp>
    </p:spTree>
    <p:extLst>
      <p:ext uri="{BB962C8B-B14F-4D97-AF65-F5344CB8AC3E}">
        <p14:creationId xmlns:p14="http://schemas.microsoft.com/office/powerpoint/2010/main" val="34013921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e">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e">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588</Words>
  <Application>Microsoft Office PowerPoint</Application>
  <PresentationFormat>Widescreen</PresentationFormat>
  <Paragraphs>45</Paragraphs>
  <Slides>4</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vt:i4>
      </vt:variant>
    </vt:vector>
  </HeadingPairs>
  <TitlesOfParts>
    <vt:vector size="11" baseType="lpstr">
      <vt:lpstr>Calibri</vt:lpstr>
      <vt:lpstr>Consolas</vt:lpstr>
      <vt:lpstr>Inter</vt:lpstr>
      <vt:lpstr>Tw Cen MT</vt:lpstr>
      <vt:lpstr>Tw Cen MT Condensed</vt:lpstr>
      <vt:lpstr>Wingdings 3</vt:lpstr>
      <vt:lpstr>Integrale</vt:lpstr>
      <vt:lpstr>Mhw3 api rest modifica mhw1 tema cinema</vt:lpstr>
      <vt:lpstr>Api rest  ricerca copertine film  autenticazione tramite api key</vt:lpstr>
      <vt:lpstr>Api rest  ricerca album musicale  autenticazione 0auth2 </vt:lpstr>
      <vt:lpstr>Reset pagina tramite evento click su l’cona ‘oscar’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Mhw3 api rest modifica mhw1 tema cinema</dc:title>
  <dc:creator>GIOVANNI CASCONE</dc:creator>
  <cp:lastModifiedBy>GIOVANNI CASCONE</cp:lastModifiedBy>
  <cp:revision>2</cp:revision>
  <dcterms:created xsi:type="dcterms:W3CDTF">2022-04-29T16:37:04Z</dcterms:created>
  <dcterms:modified xsi:type="dcterms:W3CDTF">2022-04-30T09:42:49Z</dcterms:modified>
</cp:coreProperties>
</file>